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952" r:id="rId3"/>
    <p:sldId id="961" r:id="rId4"/>
    <p:sldId id="790" r:id="rId5"/>
    <p:sldId id="1232" r:id="rId6"/>
    <p:sldId id="1233" r:id="rId7"/>
    <p:sldId id="1222" r:id="rId8"/>
    <p:sldId id="1231" r:id="rId9"/>
    <p:sldId id="1223" r:id="rId10"/>
    <p:sldId id="1227" r:id="rId11"/>
    <p:sldId id="1236" r:id="rId12"/>
    <p:sldId id="1239" r:id="rId13"/>
    <p:sldId id="1241" r:id="rId14"/>
    <p:sldId id="828" r:id="rId15"/>
    <p:sldId id="1224" r:id="rId16"/>
    <p:sldId id="1219" r:id="rId17"/>
    <p:sldId id="1225" r:id="rId18"/>
    <p:sldId id="1230" r:id="rId19"/>
    <p:sldId id="1235" r:id="rId20"/>
    <p:sldId id="829" r:id="rId21"/>
    <p:sldId id="1237" r:id="rId22"/>
    <p:sldId id="1242" r:id="rId23"/>
    <p:sldId id="1243" r:id="rId24"/>
    <p:sldId id="1234" r:id="rId25"/>
    <p:sldId id="1216" r:id="rId26"/>
    <p:sldId id="821" r:id="rId27"/>
    <p:sldId id="1238" r:id="rId28"/>
    <p:sldId id="1220" r:id="rId29"/>
    <p:sldId id="1221" r:id="rId30"/>
    <p:sldId id="1244" r:id="rId31"/>
    <p:sldId id="1245" r:id="rId32"/>
    <p:sldId id="1228" r:id="rId33"/>
    <p:sldId id="122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8"/>
    <p:restoredTop sz="83469"/>
  </p:normalViewPr>
  <p:slideViewPr>
    <p:cSldViewPr snapToGrid="0" snapToObjects="1">
      <p:cViewPr varScale="1">
        <p:scale>
          <a:sx n="101" d="100"/>
          <a:sy n="101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3A704-6C7D-C340-A6B1-DA3F407AC1EB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A3096-56FA-D349-B50D-90F153F2B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08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7FC3A7-0F7B-44C6-ACD4-A5FC741D946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95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DCCD-C0C0-3449-BC11-90978A39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BD19E-9FC8-674E-86AF-6E21252B1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4C944-9E0B-4044-853B-D2E38D1E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AED46-A4C6-E047-8B82-DCDA54A0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25EC5-E17A-9348-8E4F-26C085FB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0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F1CE-C381-5048-86F7-4036CC7C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D9B44-E1CA-6C48-B555-437247B6B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461D8-7082-D34B-AD22-B7F184BAD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DD6C9-ED76-E945-928E-CAB0D384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F6019-2BD1-D449-B74E-844B292F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3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83B64-A242-2B42-AE38-1A0AFA28B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6652A-B90B-9749-AC17-D510B3CCD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0C541-1A3D-C647-A9A3-13A08440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E227-B590-CD48-B9F6-2FD9FF24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8181-80A9-8144-8F84-95B5D020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21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0042AA"/>
                </a:solid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Char char="-"/>
            </a:lvl2pPr>
            <a:lvl3pPr>
              <a:defRPr sz="2100"/>
            </a:lvl3pPr>
            <a:lvl4pPr marL="371898" indent="-185208">
              <a:buChar char="-"/>
              <a:defRPr sz="2100"/>
            </a:lvl4pPr>
            <a:lvl5pPr>
              <a:defRPr sz="21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100"/>
              <a:t>Body Level Three</a:t>
            </a:r>
          </a:p>
          <a:p>
            <a:pPr lvl="3">
              <a:defRPr sz="1800"/>
            </a:pPr>
            <a:r>
              <a:rPr sz="2100"/>
              <a:t>Body Level Four</a:t>
            </a:r>
          </a:p>
          <a:p>
            <a:pPr lvl="4">
              <a:defRPr sz="1800"/>
            </a:pPr>
            <a:r>
              <a:rPr sz="21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6674585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02D2-9BF3-5748-BF1B-6DC4D8B4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13"/>
            <a:ext cx="10515600" cy="9541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D56D-6547-D34B-BDBC-60F8F6ED9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574"/>
            <a:ext cx="10515600" cy="49643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94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80AD-B80E-9040-A197-EDBB4CF7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58695-453E-F443-862F-70635F3F0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C3632-330D-2043-AE15-EEE9467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0035-44E9-3B43-B42D-DAFC6AE4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1E25-2F06-F048-AB3B-7501097D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7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846E-F5B7-D245-9629-C75E197C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9935F-5751-1747-889F-6996D7793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D773F-C819-FF42-9301-73D17C4F7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44F1-F153-C846-A1C3-18D7F3C0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6BEDF-2D08-124D-AF60-7F87FCB6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B0E2C-5DDE-474D-BF37-3B3E0C79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B9F9-E306-164A-A3FD-9B70DEE3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938E8-B1BE-3A4D-A5C6-863202E5C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26D80-7BDE-3341-BA1C-3B3E12054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5CDD4-F9C4-764E-912F-D551A6B4C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914439-9732-6C4F-BCEE-8A01DF022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B3887-F9BF-5E40-972E-E0EC032D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035F5-6519-624E-BFB0-9F47D030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6F991-FD8C-8A48-B829-9DF22C0D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6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FDBB-32FC-3D43-8BB8-6A9DC195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8E1CF-DED2-F245-8205-8122DDF1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0A23-29BB-1A47-B719-7AD5F218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723DE-C387-1040-9523-27F3E790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3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AD09E-86A9-3C4D-9FB3-EB6EE273E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A1386-DCAC-E048-A220-E1C80657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98FFD-D4CB-EB48-9BCE-CCD306AF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1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2983-51D2-494C-BF98-6403C8C0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2A826-A82A-FB4C-9115-FEFD8E60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7C647-0A6E-724A-9276-29218D774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DC2B4-0AF7-6A45-9018-3F39A7158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2A1C4-919A-514D-BE0A-362A7819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6A55E-2E94-7C4A-B448-2947FCA8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3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1B01-351B-B548-8485-C184B514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71A9A-0770-024B-B217-E8AF48F4E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E063A-0E58-9E44-AA03-0C9AC0F6D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D1C69-9646-DD42-858A-D613D2CD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FB017-6D03-6544-8926-8735E103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8404C-6FCA-3F47-937A-29F95104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6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2987F-B671-7744-B119-2A77714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0BF70-0111-1943-83C5-E0D4E6367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7394F-D57A-CA48-8BB2-A46EFF687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30FC-2CAC-334A-B734-8E1315A0B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64F42-94A3-2340-9E4B-46E8D5A6D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cient-origins.net/myths-legends-europe/janus-figures-0011548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x.com/recode/2019/7/18/20698307/facial-recognition-technology-us-government-fight-for-the-future" TargetMode="External"/><Relationship Id="rId2" Type="http://schemas.openxmlformats.org/officeDocument/2006/relationships/hyperlink" Target="https://www.wired.com/story/secret-history-facial-recogni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ytimes.com/2019/08/01/nyregion/nypd-facial-recognition-children-teenagers.html" TargetMode="External"/><Relationship Id="rId5" Type="http://schemas.openxmlformats.org/officeDocument/2006/relationships/hyperlink" Target="https://www.washingtonpost.com/technology/2019/07/07/fbi-ice-find-state-drivers-license-photos-are-gold-mine-facial-recognition-searches/" TargetMode="External"/><Relationship Id="rId4" Type="http://schemas.openxmlformats.org/officeDocument/2006/relationships/hyperlink" Target="https://www.newyorker.com/magazine/2018/12/17/should-we-be-worried-about-computerized-facial-recogni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vdazzl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blog.practicalethics.ox.ac.uk/2014/03/computer-vision-and-emotional-privac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ww.washingtonpost.com/technology/2019/10/22/ai-hiring-face-scanning-algorithm-increasingly-decides-whether-you-deserve-job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s.blogs.nytimes.com/2015/07/01/google-photos-mistakenly-labels-black-people-gorilla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proceedings.mlr.press/v81/buolamwini18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bc.net.au/news/2020-02-04/fact-check-facial-recognition-darker-skin/1178119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xcavating.a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artnet.com/art-world/imagenet-roulette-trevor-paglen-kate-crawford-165830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excavating.ai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filtering-and-balancin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2659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ai.facebook.com/blog/new-way-to-assess-ai-bias-in-object-recognition-system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083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3993.pdf" TargetMode="External"/><Relationship Id="rId2" Type="http://schemas.openxmlformats.org/officeDocument/2006/relationships/hyperlink" Target="https://arxiv.org/pdf/1912.1038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001.00973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markyatskar.com/publications/bias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access.thecvf.com/content_ECCV_2018/papers/Lisa_Anne_Hendricks_Women_also_Snowboard_ECCV_2018_paper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Commissar_Vanishe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eople.csail.mit.edu/fredo/tmp/FredoDurand_EthicsComputationalPhotography-small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yorker.com/magazine/2018/11/12/in-the-age-of-ai-is-seeing-still-believi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vv.mpi-inf.mpg.de/projects/DeepVideoPortraits/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verge.com/2019/3/5/18251736/deepfake-propaganda-misinformation-troll-video-hoax" TargetMode="External"/><Relationship Id="rId5" Type="http://schemas.openxmlformats.org/officeDocument/2006/relationships/hyperlink" Target="https://spectrum.ieee.org/tech-talk/artificial-intelligence/machine-learning/experts-bet-on-first-deepfakes-political-scandal" TargetMode="External"/><Relationship Id="rId4" Type="http://schemas.openxmlformats.org/officeDocument/2006/relationships/hyperlink" Target="https://www.buzzfeed.com/craigsilverman/obama-jordan-peele-deepfake-video-debunk-buzzfee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people.csail.mit.edu/fredo/tmp/FredoDurand_EthicsComputationalPhotography-small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cv4gc.org/#progra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2243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7.10597v3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ai-and-compute/" TargetMode="Externa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nge.org/p/organizers-of-data-science-and-machine-learning-conferences-neurips-icml-aistats-iclr-uai-allow-remote-paper-poster-presentations-at-conference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hegradient.pub/an-epidemic-of-ai-misinformation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better-language-models/" TargetMode="External"/><Relationship Id="rId2" Type="http://schemas.openxmlformats.org/officeDocument/2006/relationships/hyperlink" Target="http://ai.stanford.edu/blog/ethical-best-practi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908.06165.pdf" TargetMode="External"/><Relationship Id="rId4" Type="http://schemas.openxmlformats.org/officeDocument/2006/relationships/hyperlink" Target="https://venturebeat.com/2019/02/22/ai-weekly-experts-say-openais-controversial-model-is-a-potential-threat-to-society-and-scienc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x.com/recode/2019/7/18/20698307/facial-recognition-technology-us-government-fight-for-the-futur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0/01/18/technology/clearview-privacy-facial-recognition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uzzfeednews.com/article/ryanmac/clearview-ai-nypd-facial-recogniti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news/world/wp/2018/01/07/feature/in-china-facial-recognition-is-sharp-end-of-a-drive-for-total-surveillanc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19/04/14/technology/china-surveillance-artificial-intelligence-racial-profiling.html" TargetMode="External"/><Relationship Id="rId2" Type="http://schemas.openxmlformats.org/officeDocument/2006/relationships/hyperlink" Target="https://www.nytimes.com/2019/05/22/world/asia/china-surveillance-xinjian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hyperlink" Target="https://www.nytimes.com/2019/12/03/business/china-dna-uighurs-xinjiang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nytimes.com/2020/01/21/business/china-pajamas-facial-recognition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gapixels.cc/" TargetMode="External"/><Relationship Id="rId2" Type="http://schemas.openxmlformats.org/officeDocument/2006/relationships/hyperlink" Target="https://www.ft.com/content/cf19b956-60a2-11e9-b285-3acd5d43599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register.co.uk/2020/01/27/ibms_facial_recognition_software_gets_it_in_trouble_again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F307-A005-D14B-BBFA-2C5CB075C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094"/>
            <a:ext cx="9144000" cy="2387600"/>
          </a:xfrm>
        </p:spPr>
        <p:txBody>
          <a:bodyPr/>
          <a:lstStyle/>
          <a:p>
            <a:r>
              <a:rPr lang="en-US" dirty="0"/>
              <a:t>Computer Vision: Looking Back to Look Forward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025F4-4FD4-2C4A-B602-D9A00D07D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2769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Svetlana Lazebnik</a:t>
            </a:r>
          </a:p>
          <a:p>
            <a:r>
              <a:rPr lang="en-US" sz="3200" dirty="0"/>
              <a:t>IRIM Short Course</a:t>
            </a:r>
          </a:p>
          <a:p>
            <a:r>
              <a:rPr lang="en-US" sz="3200" dirty="0"/>
              <a:t>Spring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4C3A2-D07C-504A-9383-838DE175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36" y="379345"/>
            <a:ext cx="3495128" cy="2314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1CB37-1109-0B42-9070-E98E094DE1F7}"/>
              </a:ext>
            </a:extLst>
          </p:cNvPr>
          <p:cNvSpPr txBox="1"/>
          <p:nvPr/>
        </p:nvSpPr>
        <p:spPr>
          <a:xfrm>
            <a:off x="6827260" y="2417152"/>
            <a:ext cx="101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3"/>
              </a:rPr>
              <a:t>image source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14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CA56-3B3F-E94F-8DC3-CD2B27AD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F90BC-F31F-094F-941C-60B00652C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https://www.wired.com/story/secret-history-facial-recognition/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https://www.newyorker.com/magazine/2018/12/17/should-we-be-worried-about-computerized-facial-recognition</a:t>
            </a:r>
            <a:endParaRPr lang="en-US" dirty="0"/>
          </a:p>
          <a:p>
            <a:r>
              <a:rPr lang="en-US" dirty="0">
                <a:hlinkClick r:id="rId5"/>
              </a:rPr>
              <a:t>https://www.washingtonpost.com/technology/2019/07/07/fbi-ice-find-state-drivers-license-photos-are-gold-mine-facial-recognition-searches/</a:t>
            </a:r>
            <a:endParaRPr lang="en-US" dirty="0"/>
          </a:p>
          <a:p>
            <a:r>
              <a:rPr lang="en-US" dirty="0">
                <a:hlinkClick r:id="rId6"/>
              </a:rPr>
              <a:t>https://www.nytimes.com/2019/08/01/nyregion/nypd-facial-recognition-children-teenagers.html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2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7F97-5D87-654E-A656-E1FB3A1C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recognition: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48217-FDD2-1648-9EBD-E405CF50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of concerns</a:t>
            </a:r>
          </a:p>
          <a:p>
            <a:pPr lvl="1"/>
            <a:r>
              <a:rPr lang="en-US" dirty="0"/>
              <a:t>Unethical use and misuse</a:t>
            </a:r>
          </a:p>
          <a:p>
            <a:pPr lvl="1"/>
            <a:r>
              <a:rPr lang="en-US" dirty="0"/>
              <a:t>Unequal impact: technology may  not work equally well for everybody</a:t>
            </a:r>
          </a:p>
          <a:p>
            <a:pPr lvl="1"/>
            <a:r>
              <a:rPr lang="en-US" dirty="0"/>
              <a:t>Ethics of data collection: privacy, consent</a:t>
            </a:r>
          </a:p>
          <a:p>
            <a:r>
              <a:rPr lang="en-US" dirty="0"/>
              <a:t>Possible solutions</a:t>
            </a:r>
          </a:p>
          <a:p>
            <a:pPr lvl="1"/>
            <a:r>
              <a:rPr lang="en-US" dirty="0"/>
              <a:t>Regulation</a:t>
            </a:r>
          </a:p>
          <a:p>
            <a:pPr lvl="1"/>
            <a:r>
              <a:rPr lang="en-US" dirty="0"/>
              <a:t>Auditing</a:t>
            </a:r>
          </a:p>
          <a:p>
            <a:pPr lvl="1"/>
            <a:r>
              <a:rPr lang="en-US" dirty="0"/>
              <a:t>Resistance?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B5940-4B4A-904B-8133-5506B9F8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30" y="2969598"/>
            <a:ext cx="4191328" cy="3576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66D43-D121-534E-B34F-EDBC2C21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339" y="3146926"/>
            <a:ext cx="1562100" cy="660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D59529-D0D5-794E-AA33-4B82F6ABFF33}"/>
              </a:ext>
            </a:extLst>
          </p:cNvPr>
          <p:cNvSpPr/>
          <p:nvPr/>
        </p:nvSpPr>
        <p:spPr>
          <a:xfrm>
            <a:off x="8599378" y="5807353"/>
            <a:ext cx="2236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https://cvdazzle.com/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26AD-A26A-EC45-94C0-8E58DA4B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potentially sensitive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1632-BEF4-EA46-A74C-9D732A6E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 analysis for inferring internal states or personal characteristics</a:t>
            </a:r>
          </a:p>
          <a:p>
            <a:pPr lvl="1"/>
            <a:r>
              <a:rPr lang="en-US" dirty="0"/>
              <a:t>See discussion of </a:t>
            </a:r>
            <a:r>
              <a:rPr lang="en-US" dirty="0">
                <a:hlinkClick r:id="rId2"/>
              </a:rPr>
              <a:t>emotional privacy issues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5F92C1B-7231-6A49-8A27-EC36A642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77" y="2492989"/>
            <a:ext cx="4879826" cy="3521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62D01F-EF0D-BE45-BE3D-8718D0266FE9}"/>
              </a:ext>
            </a:extLst>
          </p:cNvPr>
          <p:cNvSpPr/>
          <p:nvPr/>
        </p:nvSpPr>
        <p:spPr>
          <a:xfrm>
            <a:off x="302795" y="6197133"/>
            <a:ext cx="11586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https://www.washingtonpost.com/technology/2019/10/22/ai-hiring-face-scanning-algorithm-increasingly-decides-whether-you-deserve-job/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4D86D-A3BD-A545-AFDA-E2F30AF0E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769" y="2506846"/>
            <a:ext cx="1383630" cy="3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5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26AD-A26A-EC45-94C0-8E58DA4B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potentially sensitive research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1632-BEF4-EA46-A74C-9D732A6E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 analysis for inferring internal states or personal characteristics</a:t>
            </a:r>
          </a:p>
          <a:p>
            <a:r>
              <a:rPr lang="en-US" dirty="0"/>
              <a:t>Person and vehicle re-identification (esp. in challenging conditions, e.g., behind glass, in low light, under heavy occlusion, etc.)</a:t>
            </a:r>
          </a:p>
          <a:p>
            <a:r>
              <a:rPr lang="en-US" dirty="0"/>
              <a:t>Activity monitoring</a:t>
            </a:r>
          </a:p>
          <a:p>
            <a:r>
              <a:rPr lang="en-US" dirty="0"/>
              <a:t>Lip reading from video</a:t>
            </a:r>
          </a:p>
          <a:p>
            <a:r>
              <a:rPr lang="en-US" dirty="0"/>
              <a:t>Recovery of audio from video (e.g., from vibration)</a:t>
            </a:r>
          </a:p>
          <a:p>
            <a:r>
              <a:rPr lang="en-US" dirty="0"/>
              <a:t>Non-line-of-sight and through-the-wall imaging</a:t>
            </a:r>
          </a:p>
        </p:txBody>
      </p:sp>
    </p:spTree>
    <p:extLst>
      <p:ext uri="{BB962C8B-B14F-4D97-AF65-F5344CB8AC3E}">
        <p14:creationId xmlns:p14="http://schemas.microsoft.com/office/powerpoint/2010/main" val="191715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recognition algorithms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922" y="1409700"/>
            <a:ext cx="5942879" cy="4686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1504" y="6302753"/>
            <a:ext cx="861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hlinkClick r:id="rId3"/>
              </a:rPr>
              <a:t>https://</a:t>
            </a:r>
            <a:r>
              <a:rPr lang="en-US" sz="1600" dirty="0" err="1">
                <a:solidFill>
                  <a:srgbClr val="000000"/>
                </a:solidFill>
                <a:hlinkClick r:id="rId3"/>
              </a:rPr>
              <a:t>bits.blogs.nytimes.com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/2015/07/01/</a:t>
            </a:r>
            <a:r>
              <a:rPr lang="en-US" sz="1600" dirty="0" err="1">
                <a:solidFill>
                  <a:srgbClr val="000000"/>
                </a:solidFill>
                <a:hlinkClick r:id="rId3"/>
              </a:rPr>
              <a:t>google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-photos-mistakenly-labels-black-people-gorillas/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90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A9FD-195B-674F-85AB-1FECC4BD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face recognition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F6A92-7874-4448-9786-336B387B5190}"/>
              </a:ext>
            </a:extLst>
          </p:cNvPr>
          <p:cNvSpPr/>
          <p:nvPr/>
        </p:nvSpPr>
        <p:spPr>
          <a:xfrm>
            <a:off x="699052" y="6032701"/>
            <a:ext cx="10790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J. </a:t>
            </a:r>
            <a:r>
              <a:rPr lang="en-US" dirty="0" err="1"/>
              <a:t>Buolamwini</a:t>
            </a:r>
            <a:r>
              <a:rPr lang="en-US" dirty="0"/>
              <a:t> and T. </a:t>
            </a:r>
            <a:r>
              <a:rPr lang="en-US" dirty="0" err="1"/>
              <a:t>Gebru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Gender Shades: Intersectional Accuracy Disparities in Commercial Gender Classification</a:t>
            </a:r>
            <a:r>
              <a:rPr lang="en-US" dirty="0"/>
              <a:t>, Proceedings of the 1st Conference on Fairness, Accountability and Transparency,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867FD-9C0E-E94B-A44F-0106D412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57" y="871422"/>
            <a:ext cx="6745171" cy="5203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F67F9C-BE31-A648-9708-4118A0078581}"/>
              </a:ext>
            </a:extLst>
          </p:cNvPr>
          <p:cNvSpPr txBox="1"/>
          <p:nvPr/>
        </p:nvSpPr>
        <p:spPr>
          <a:xfrm>
            <a:off x="10551695" y="4848727"/>
            <a:ext cx="1302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Figure source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018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FCD2-5E19-0945-83F6-5C3B135D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ImageNet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759645-C867-914A-98E8-359A18F83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2543" y="1053826"/>
            <a:ext cx="4826913" cy="496411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4B87AC-81CD-D543-B2AC-2DD5A1141AB5}"/>
              </a:ext>
            </a:extLst>
          </p:cNvPr>
          <p:cNvSpPr/>
          <p:nvPr/>
        </p:nvSpPr>
        <p:spPr>
          <a:xfrm>
            <a:off x="753718" y="6032701"/>
            <a:ext cx="10924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Crawford and T. </a:t>
            </a:r>
            <a:r>
              <a:rPr lang="en-US" dirty="0" err="1"/>
              <a:t>Paglen</a:t>
            </a:r>
            <a:r>
              <a:rPr lang="en-US" dirty="0"/>
              <a:t>, Excavating AI: The Politics of Training Sets for Machine Learning (September 19, 2019) </a:t>
            </a:r>
            <a:r>
              <a:rPr lang="en-US" dirty="0">
                <a:hlinkClick r:id="rId3"/>
              </a:rPr>
              <a:t>https://excavating.ai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86B9D-FF63-CD47-B7B0-BEE03218E5DD}"/>
              </a:ext>
            </a:extLst>
          </p:cNvPr>
          <p:cNvSpPr txBox="1"/>
          <p:nvPr/>
        </p:nvSpPr>
        <p:spPr>
          <a:xfrm>
            <a:off x="8666921" y="5257800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3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FCD2-5E19-0945-83F6-5C3B135D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ImageNet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A2033A-A0C2-5F4C-8301-A83E722AE6EC}"/>
              </a:ext>
            </a:extLst>
          </p:cNvPr>
          <p:cNvSpPr/>
          <p:nvPr/>
        </p:nvSpPr>
        <p:spPr>
          <a:xfrm>
            <a:off x="753718" y="6032701"/>
            <a:ext cx="10924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Crawford and T. </a:t>
            </a:r>
            <a:r>
              <a:rPr lang="en-US" dirty="0" err="1"/>
              <a:t>Paglen</a:t>
            </a:r>
            <a:r>
              <a:rPr lang="en-US" dirty="0"/>
              <a:t>, Excavating AI: The Politics of Training Sets for Machine Learning (September 19, 2019) </a:t>
            </a:r>
            <a:r>
              <a:rPr lang="en-US" dirty="0">
                <a:hlinkClick r:id="rId2"/>
              </a:rPr>
              <a:t>https://excavating.ai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0FC0B-6390-4641-91FA-641D605F1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157" y="890337"/>
            <a:ext cx="5815882" cy="50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86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7EF20-714C-1943-86E4-504FCD6C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ImageNet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BA75FD-9D3E-E045-A5CF-14C7F119A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25" y="1041205"/>
            <a:ext cx="7702827" cy="177354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8A95D-A47F-A248-A9FA-9DBBF41A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238" y="2950219"/>
            <a:ext cx="5973414" cy="2953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63EFA5-C320-7D40-A91C-DCD2B8F39119}"/>
              </a:ext>
            </a:extLst>
          </p:cNvPr>
          <p:cNvSpPr txBox="1"/>
          <p:nvPr/>
        </p:nvSpPr>
        <p:spPr>
          <a:xfrm>
            <a:off x="2077277" y="4242127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“Programmer”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E3C64-5F5D-E649-82CA-9E321A1C635E}"/>
              </a:ext>
            </a:extLst>
          </p:cNvPr>
          <p:cNvSpPr/>
          <p:nvPr/>
        </p:nvSpPr>
        <p:spPr>
          <a:xfrm>
            <a:off x="265043" y="5975139"/>
            <a:ext cx="1166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Yang, K. </a:t>
            </a:r>
            <a:r>
              <a:rPr lang="en-US" dirty="0" err="1"/>
              <a:t>Qinami</a:t>
            </a:r>
            <a:r>
              <a:rPr lang="en-US" dirty="0"/>
              <a:t>, L. Fei-Fei, J. Deng, O. </a:t>
            </a:r>
            <a:r>
              <a:rPr lang="en-US" dirty="0" err="1"/>
              <a:t>Russakovsky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Towards Fairer Datasets: Filtering and Balancing the Distribution of the People Subtree in the ImageNet Hierarchy</a:t>
            </a:r>
            <a:r>
              <a:rPr lang="en-US" dirty="0"/>
              <a:t>, Conference on Fairness, Accountability, and Transparency (FAT*), 2020</a:t>
            </a:r>
          </a:p>
        </p:txBody>
      </p:sp>
    </p:spTree>
    <p:extLst>
      <p:ext uri="{BB962C8B-B14F-4D97-AF65-F5344CB8AC3E}">
        <p14:creationId xmlns:p14="http://schemas.microsoft.com/office/powerpoint/2010/main" val="61473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D6CF-156A-2C4A-B435-6203B89F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513"/>
            <a:ext cx="10969487" cy="954157"/>
          </a:xfrm>
        </p:spPr>
        <p:txBody>
          <a:bodyPr>
            <a:normAutofit/>
          </a:bodyPr>
          <a:lstStyle/>
          <a:p>
            <a:r>
              <a:rPr lang="en-US" dirty="0"/>
              <a:t>Geographical bias in object recognition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FF9624-D1EE-E347-9007-6F9D23681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8800" y="1458213"/>
            <a:ext cx="4318000" cy="367720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4D3DEA-34AE-0F49-A1E3-2B97AC5C914A}"/>
              </a:ext>
            </a:extLst>
          </p:cNvPr>
          <p:cNvSpPr/>
          <p:nvPr/>
        </p:nvSpPr>
        <p:spPr>
          <a:xfrm>
            <a:off x="155713" y="5559958"/>
            <a:ext cx="116519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T. DeVries, I. </a:t>
            </a:r>
            <a:r>
              <a:rPr lang="en-US" dirty="0" err="1"/>
              <a:t>Misra</a:t>
            </a:r>
            <a:r>
              <a:rPr lang="en-US" dirty="0"/>
              <a:t>, C. Wang, L. van der </a:t>
            </a:r>
            <a:r>
              <a:rPr lang="en-US" dirty="0" err="1"/>
              <a:t>Maaten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Does Object Recognition Work for Everyone?</a:t>
            </a:r>
            <a:r>
              <a:rPr lang="en-US" dirty="0"/>
              <a:t> Workshop on Computer Vision for Global Challenges at CVPR 2019</a:t>
            </a:r>
          </a:p>
          <a:p>
            <a:pPr algn="ctr"/>
            <a:r>
              <a:rPr lang="en-US" dirty="0">
                <a:hlinkClick r:id="rId4"/>
              </a:rPr>
              <a:t>https://ai.facebook.com/blog/new-way-to-assess-ai-bias-in-object-recognition-systems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AB086-D247-B148-BD3F-472F15A03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23122"/>
            <a:ext cx="5559709" cy="43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7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191A9-3D56-094A-99E9-9189C758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lectures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6ABCDC-4D49-BC4E-B77E-A13D8E77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3382"/>
            <a:ext cx="10924309" cy="4776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Tues. 1/28: </a:t>
            </a:r>
            <a:r>
              <a:rPr lang="en-US" dirty="0"/>
              <a:t>Where are we going, where have we been?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Wed. 1/29: </a:t>
            </a:r>
            <a:r>
              <a:rPr lang="en-US" dirty="0"/>
              <a:t>Stepping back: What is the nature of visual perception?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Thurs. 1/30: </a:t>
            </a:r>
            <a:r>
              <a:rPr lang="en-US" dirty="0"/>
              <a:t>History of ideas in recognition – Part 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Tues. 2/4: </a:t>
            </a:r>
            <a:r>
              <a:rPr lang="en-US" dirty="0"/>
              <a:t>History of ideas in recognition – Part II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Wed. 2/5: </a:t>
            </a:r>
            <a:r>
              <a:rPr lang="en-US" dirty="0"/>
              <a:t>Emerging trends  – or, what should we be working on?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Thurs. 2/6: </a:t>
            </a:r>
            <a:r>
              <a:rPr lang="en-US" b="1" dirty="0"/>
              <a:t>Ethical issues for computer vision researchers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81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image captioning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CED30-5D16-3741-A221-2D23C98B2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064" y="1535739"/>
            <a:ext cx="6356684" cy="38905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 blond girl and a bald man with his arms crossed are standing inside looking at each other.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worker is being scolded by her boss in a stern lecture.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manager talks to an employee about job performance.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hot, blond girl getting criticized by her boss.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Sonic employees talking about work.</a:t>
            </a:r>
          </a:p>
        </p:txBody>
      </p:sp>
      <p:pic>
        <p:nvPicPr>
          <p:cNvPr id="4" name="Picture 3" descr="Screen Shot 2016-06-20 at 12.5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7" y="1526113"/>
            <a:ext cx="5210560" cy="34865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586414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E. van </a:t>
            </a:r>
            <a:r>
              <a:rPr lang="en-US" dirty="0" err="1">
                <a:solidFill>
                  <a:srgbClr val="000000"/>
                </a:solidFill>
              </a:rPr>
              <a:t>Miltenburg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Stereotyping and Bias in the Flickr30K Dataset</a:t>
            </a:r>
            <a:r>
              <a:rPr lang="en-US" dirty="0">
                <a:solidFill>
                  <a:srgbClr val="000000"/>
                </a:solidFill>
              </a:rPr>
              <a:t>, Proceedings of the Workshop on Multimodal Corpora: Computer vision and language, collocated with LREC 2016 </a:t>
            </a:r>
          </a:p>
        </p:txBody>
      </p:sp>
    </p:spTree>
    <p:extLst>
      <p:ext uri="{BB962C8B-B14F-4D97-AF65-F5344CB8AC3E}">
        <p14:creationId xmlns:p14="http://schemas.microsoft.com/office/powerpoint/2010/main" val="2119150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3A0C-1727-DF4F-8CD5-5A4D34CB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Bias: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73D5-FFBA-8A41-89BC-35B3AF877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of concerns</a:t>
            </a:r>
          </a:p>
          <a:p>
            <a:pPr lvl="1"/>
            <a:r>
              <a:rPr lang="en-US" dirty="0"/>
              <a:t>Output of trained systems ends up echoing societal biases due to biased problem formulation, algorithms, model structure, or all of the above</a:t>
            </a:r>
          </a:p>
          <a:p>
            <a:r>
              <a:rPr lang="en-US" dirty="0"/>
              <a:t>Possible solutions</a:t>
            </a:r>
          </a:p>
          <a:p>
            <a:pPr lvl="1"/>
            <a:r>
              <a:rPr lang="en-US" dirty="0"/>
              <a:t>Dataset collection standards, model reporting</a:t>
            </a:r>
          </a:p>
          <a:p>
            <a:pPr lvl="2"/>
            <a:r>
              <a:rPr lang="en-US" dirty="0"/>
              <a:t>See, e.g., </a:t>
            </a:r>
            <a:r>
              <a:rPr lang="en-US" dirty="0">
                <a:hlinkClick r:id="rId2"/>
              </a:rPr>
              <a:t>Jo &amp; </a:t>
            </a:r>
            <a:r>
              <a:rPr lang="en-US" dirty="0" err="1">
                <a:hlinkClick r:id="rId2"/>
              </a:rPr>
              <a:t>Gebru</a:t>
            </a:r>
            <a:r>
              <a:rPr lang="en-US" dirty="0">
                <a:hlinkClick r:id="rId2"/>
              </a:rPr>
              <a:t> (2019)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Mitchell et al. (2019)</a:t>
            </a:r>
            <a:endParaRPr lang="en-US" dirty="0"/>
          </a:p>
          <a:p>
            <a:pPr lvl="1"/>
            <a:r>
              <a:rPr lang="en-US" dirty="0"/>
              <a:t>Internal and external auditing</a:t>
            </a:r>
          </a:p>
          <a:p>
            <a:pPr lvl="2"/>
            <a:r>
              <a:rPr lang="en-US" dirty="0"/>
              <a:t>See, e.g., </a:t>
            </a:r>
            <a:r>
              <a:rPr lang="en-US" dirty="0">
                <a:hlinkClick r:id="rId4"/>
              </a:rPr>
              <a:t>Raji et al. (2020)</a:t>
            </a:r>
            <a:endParaRPr lang="en-US" dirty="0"/>
          </a:p>
          <a:p>
            <a:pPr lvl="1"/>
            <a:r>
              <a:rPr lang="en-US" dirty="0"/>
              <a:t>Develop techniques for reducing bias</a:t>
            </a:r>
          </a:p>
        </p:txBody>
      </p:sp>
    </p:spTree>
    <p:extLst>
      <p:ext uri="{BB962C8B-B14F-4D97-AF65-F5344CB8AC3E}">
        <p14:creationId xmlns:p14="http://schemas.microsoft.com/office/powerpoint/2010/main" val="1663040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2B60-DA69-6349-A382-7F9445BE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reduction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2AB9AB-FFA1-CE45-AAFC-A5C41DE7D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57" y="1151215"/>
            <a:ext cx="11382069" cy="35531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98AED1-C7B0-6340-AE3F-C00A731E4A99}"/>
              </a:ext>
            </a:extLst>
          </p:cNvPr>
          <p:cNvSpPr/>
          <p:nvPr/>
        </p:nvSpPr>
        <p:spPr>
          <a:xfrm>
            <a:off x="0" y="5433809"/>
            <a:ext cx="12055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J. Zhao, T. Wang, M. </a:t>
            </a:r>
            <a:r>
              <a:rPr lang="en-US" dirty="0" err="1"/>
              <a:t>Yatskar</a:t>
            </a:r>
            <a:r>
              <a:rPr lang="en-US" dirty="0"/>
              <a:t>, V. Ordonez, K.-W. Chang, </a:t>
            </a:r>
            <a:r>
              <a:rPr lang="en-US" dirty="0">
                <a:hlinkClick r:id="rId3"/>
              </a:rPr>
              <a:t>Men also like shopping: Reducing Gender Bias Amplification using Corpus-level constraints</a:t>
            </a:r>
            <a:r>
              <a:rPr lang="en-US" dirty="0"/>
              <a:t>, EMNLP 2017</a:t>
            </a:r>
          </a:p>
        </p:txBody>
      </p:sp>
    </p:spTree>
    <p:extLst>
      <p:ext uri="{BB962C8B-B14F-4D97-AF65-F5344CB8AC3E}">
        <p14:creationId xmlns:p14="http://schemas.microsoft.com/office/powerpoint/2010/main" val="3550437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C854-6D47-CF46-9574-04B12422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E81E5-2676-284F-B837-0D99CC888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90;p32">
            <a:extLst>
              <a:ext uri="{FF2B5EF4-FFF2-40B4-BE49-F238E27FC236}">
                <a16:creationId xmlns:a16="http://schemas.microsoft.com/office/drawing/2014/main" id="{8BE73ECD-A3F4-C549-855F-7ED5B278DC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447" t="3229" r="1503" b="6817"/>
          <a:stretch/>
        </p:blipFill>
        <p:spPr>
          <a:xfrm>
            <a:off x="2201785" y="1212574"/>
            <a:ext cx="3745826" cy="34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91;p32">
            <a:extLst>
              <a:ext uri="{FF2B5EF4-FFF2-40B4-BE49-F238E27FC236}">
                <a16:creationId xmlns:a16="http://schemas.microsoft.com/office/drawing/2014/main" id="{B9DF1F51-3F2B-364B-9C72-A2BBAA019A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908" t="3229" r="2402" b="6817"/>
          <a:stretch/>
        </p:blipFill>
        <p:spPr>
          <a:xfrm>
            <a:off x="6272588" y="1230257"/>
            <a:ext cx="3659809" cy="34448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4;p32">
            <a:extLst>
              <a:ext uri="{FF2B5EF4-FFF2-40B4-BE49-F238E27FC236}">
                <a16:creationId xmlns:a16="http://schemas.microsoft.com/office/drawing/2014/main" id="{F512B416-2023-B541-987A-09AC7B76E095}"/>
              </a:ext>
            </a:extLst>
          </p:cNvPr>
          <p:cNvSpPr txBox="1"/>
          <p:nvPr/>
        </p:nvSpPr>
        <p:spPr>
          <a:xfrm>
            <a:off x="2137611" y="4551391"/>
            <a:ext cx="3790481" cy="73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rPr>
              <a:t>Baseline: </a:t>
            </a:r>
            <a:r>
              <a:rPr lang="en-US" sz="1800" b="0" i="1" u="none" strike="noStrike" cap="none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1800" b="1" i="1" u="none" strike="noStrike" cap="none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rPr>
              <a:t>man</a:t>
            </a:r>
            <a:r>
              <a:rPr lang="en-US" sz="1800" b="0" i="1" u="none" strike="noStrike" cap="none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rPr>
              <a:t> sitting at a desk with a laptop computer.</a:t>
            </a:r>
            <a:endParaRPr sz="1800" b="0" i="1" u="none" strike="noStrike" cap="none" dirty="0">
              <a:solidFill>
                <a:srgbClr val="00326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195;p32">
            <a:extLst>
              <a:ext uri="{FF2B5EF4-FFF2-40B4-BE49-F238E27FC236}">
                <a16:creationId xmlns:a16="http://schemas.microsoft.com/office/drawing/2014/main" id="{59F83024-2A07-DA4C-9344-ACF8F4CD9855}"/>
              </a:ext>
            </a:extLst>
          </p:cNvPr>
          <p:cNvSpPr txBox="1"/>
          <p:nvPr/>
        </p:nvSpPr>
        <p:spPr>
          <a:xfrm>
            <a:off x="6156692" y="4562567"/>
            <a:ext cx="3790481" cy="728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rPr>
              <a:t>Improved </a:t>
            </a:r>
            <a:r>
              <a:rPr lang="en-US" sz="1800" b="0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1800" b="0" i="0" u="none" strike="noStrike" cap="none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rPr>
              <a:t>odel: </a:t>
            </a:r>
            <a:r>
              <a:rPr lang="en-US" sz="1800" b="0" i="1" u="none" strike="noStrike" cap="none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1800" b="1" i="1" u="none" strike="noStrike" cap="none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rPr>
              <a:t>woman</a:t>
            </a:r>
            <a:r>
              <a:rPr lang="en-US" sz="1800" b="0" i="1" u="none" strike="noStrike" cap="none" dirty="0">
                <a:solidFill>
                  <a:srgbClr val="003262"/>
                </a:solidFill>
                <a:latin typeface="Open Sans"/>
                <a:ea typeface="Open Sans"/>
                <a:cs typeface="Open Sans"/>
                <a:sym typeface="Open Sans"/>
              </a:rPr>
              <a:t> sitting in front of a laptop computer.</a:t>
            </a:r>
            <a:endParaRPr sz="1800" b="0" i="1" u="none" strike="noStrike" cap="none" dirty="0">
              <a:solidFill>
                <a:srgbClr val="00326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422DA7-C4E8-7343-9DA4-6CCD3CFE5CB6}"/>
              </a:ext>
            </a:extLst>
          </p:cNvPr>
          <p:cNvSpPr/>
          <p:nvPr/>
        </p:nvSpPr>
        <p:spPr>
          <a:xfrm>
            <a:off x="1680411" y="5482631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L. Hendricks, K. Burns, K. </a:t>
            </a:r>
            <a:r>
              <a:rPr lang="en-US" sz="1800" b="0" dirty="0" err="1"/>
              <a:t>Saenko</a:t>
            </a:r>
            <a:r>
              <a:rPr lang="en-US" sz="1800" b="0" dirty="0"/>
              <a:t>, T. Darrell, A. </a:t>
            </a:r>
            <a:r>
              <a:rPr lang="en-US" sz="1800" b="0" dirty="0" err="1"/>
              <a:t>Rohrbach</a:t>
            </a:r>
            <a:r>
              <a:rPr lang="en-US" sz="1800" b="0" dirty="0"/>
              <a:t>, </a:t>
            </a:r>
            <a:r>
              <a:rPr lang="en-US" sz="1800" b="0" dirty="0">
                <a:hlinkClick r:id="rId4"/>
              </a:rPr>
              <a:t>Women Also Snowboard: Overcoming Bias in Captioning Models</a:t>
            </a:r>
            <a:r>
              <a:rPr lang="en-US" sz="1800" b="0" dirty="0"/>
              <a:t>, ECCV 2018</a:t>
            </a:r>
          </a:p>
        </p:txBody>
      </p:sp>
    </p:spTree>
    <p:extLst>
      <p:ext uri="{BB962C8B-B14F-4D97-AF65-F5344CB8AC3E}">
        <p14:creationId xmlns:p14="http://schemas.microsoft.com/office/powerpoint/2010/main" val="1066075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09DA-B4F7-F043-922B-889DDE3A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photo manipulation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26BC4-476B-2E49-882A-D7BED2F0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67" y="1310233"/>
            <a:ext cx="10783957" cy="43614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2B701A-A353-F447-9436-25C7D7A46DDA}"/>
              </a:ext>
            </a:extLst>
          </p:cNvPr>
          <p:cNvSpPr/>
          <p:nvPr/>
        </p:nvSpPr>
        <p:spPr>
          <a:xfrm>
            <a:off x="1532020" y="5909735"/>
            <a:ext cx="9476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King, </a:t>
            </a:r>
            <a:r>
              <a:rPr lang="en-US" dirty="0">
                <a:hlinkClick r:id="rId3"/>
              </a:rPr>
              <a:t>The Commissar Vanishes: The Falsification of Photographs and Art in Stalin's Russia</a:t>
            </a:r>
            <a:r>
              <a:rPr lang="en-US" dirty="0"/>
              <a:t>, 1997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3930C-816E-A347-84E0-BF9D7F312817}"/>
              </a:ext>
            </a:extLst>
          </p:cNvPr>
          <p:cNvSpPr/>
          <p:nvPr/>
        </p:nvSpPr>
        <p:spPr>
          <a:xfrm>
            <a:off x="3404695" y="6279067"/>
            <a:ext cx="5798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Frédo</a:t>
            </a:r>
            <a:r>
              <a:rPr lang="en-US" dirty="0"/>
              <a:t> Durand, </a:t>
            </a:r>
            <a:r>
              <a:rPr lang="en-US" dirty="0">
                <a:hlinkClick r:id="rId4"/>
              </a:rPr>
              <a:t>Ethics and Computational Photography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887568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83B6-3D64-4144-B9C1-F1F554DF5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97C278-D6C0-7D47-9776-998264DBD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19200"/>
            <a:ext cx="7772400" cy="186663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0EF224-01FF-9E46-96C0-D32CD1DD7EB9}"/>
              </a:ext>
            </a:extLst>
          </p:cNvPr>
          <p:cNvSpPr/>
          <p:nvPr/>
        </p:nvSpPr>
        <p:spPr>
          <a:xfrm>
            <a:off x="1630018" y="5943601"/>
            <a:ext cx="9591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www.newyorker.com</a:t>
            </a:r>
            <a:r>
              <a:rPr lang="en-US" dirty="0">
                <a:hlinkClick r:id="rId3"/>
              </a:rPr>
              <a:t>/magazine/2018/11/12/in-the-age-of-</a:t>
            </a:r>
            <a:r>
              <a:rPr lang="en-US" dirty="0" err="1">
                <a:hlinkClick r:id="rId3"/>
              </a:rPr>
              <a:t>ai</a:t>
            </a:r>
            <a:r>
              <a:rPr lang="en-US" dirty="0">
                <a:hlinkClick r:id="rId3"/>
              </a:rPr>
              <a:t>-is-seeing-still-believing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47131-5B56-5848-94F9-7CCFD2AF0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474993"/>
            <a:ext cx="4888031" cy="3486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ACE509-2CD4-8D48-81B0-2545C802E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07" y="990600"/>
            <a:ext cx="139524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34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2574"/>
            <a:ext cx="10515600" cy="5468642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Example system: H. Kim et al.,</a:t>
            </a:r>
            <a:r>
              <a:rPr lang="en-US" sz="2400" i="1" dirty="0"/>
              <a:t> </a:t>
            </a:r>
            <a:r>
              <a:rPr lang="en-US" sz="2400" dirty="0">
                <a:hlinkClick r:id="rId3"/>
              </a:rPr>
              <a:t>Deep video portraits</a:t>
            </a:r>
            <a:r>
              <a:rPr lang="en-US" sz="2400" dirty="0"/>
              <a:t>, SIGGRAPH 2018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sz="2000" dirty="0">
                <a:hlinkClick r:id="rId4"/>
              </a:rPr>
              <a:t>Jordan Peele as Obama video</a:t>
            </a:r>
            <a:endParaRPr lang="en-US" sz="2000" dirty="0"/>
          </a:p>
          <a:p>
            <a:pPr marL="457200" indent="-457200">
              <a:buFont typeface="Arial"/>
              <a:buChar char="•"/>
            </a:pPr>
            <a:r>
              <a:rPr lang="en-US" sz="2000" dirty="0">
                <a:hlinkClick r:id="rId5"/>
              </a:rPr>
              <a:t>Time to panic?</a:t>
            </a:r>
            <a:endParaRPr lang="en-US" sz="2000" dirty="0"/>
          </a:p>
          <a:p>
            <a:pPr marL="914400" lvl="1" indent="-457200">
              <a:buFont typeface="Arial"/>
              <a:buChar char="•"/>
            </a:pPr>
            <a:r>
              <a:rPr lang="en-US" sz="1600" i="1" dirty="0"/>
              <a:t>“A quiet wager has taken hold among researchers who study artificial intelligence techniques and the societal impacts of such technologies. They’re betting whether or not someone will create a so-called </a:t>
            </a:r>
            <a:r>
              <a:rPr lang="en-US" sz="1600" i="1" dirty="0" err="1"/>
              <a:t>Deepfake</a:t>
            </a:r>
            <a:r>
              <a:rPr lang="en-US" sz="1600" i="1" dirty="0"/>
              <a:t> video about a political candidate that receives more than 2 million views before getting debunked by the end of 2018”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mr-IN" sz="1600" dirty="0"/>
              <a:t>–</a:t>
            </a:r>
            <a:r>
              <a:rPr lang="en-US" sz="1600" dirty="0"/>
              <a:t> IEEE Spectrum, May 2018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>
                <a:hlinkClick r:id="rId6"/>
              </a:rPr>
              <a:t>Panic is unjustified?</a:t>
            </a:r>
            <a:r>
              <a:rPr lang="en-US" sz="2000" dirty="0"/>
              <a:t> – The Verge, March 2019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912" y="1828798"/>
            <a:ext cx="9144000" cy="222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58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13EF-A21B-B146-BFE3-4BFB62DB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r>
              <a:rPr lang="en-US" dirty="0"/>
              <a:t>: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7C3C5-1A4D-1A4A-89DB-B6703E305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574"/>
            <a:ext cx="10515600" cy="5468642"/>
          </a:xfrm>
        </p:spPr>
        <p:txBody>
          <a:bodyPr>
            <a:normAutofit/>
          </a:bodyPr>
          <a:lstStyle/>
          <a:p>
            <a:r>
              <a:rPr lang="en-US" dirty="0"/>
              <a:t>Summary of concerns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DeepFake</a:t>
            </a:r>
            <a:r>
              <a:rPr lang="en-US" dirty="0"/>
              <a:t>” technology has drastically lowered costs and barriers to entry for sophisticated photo and video manipulation </a:t>
            </a:r>
          </a:p>
          <a:p>
            <a:pPr lvl="1"/>
            <a:r>
              <a:rPr lang="en-US" dirty="0"/>
              <a:t>Manipulation for political ends causes the most alarm, although harassment and objectification of women may be most common use cases in practice</a:t>
            </a:r>
          </a:p>
          <a:p>
            <a:pPr lvl="1"/>
            <a:r>
              <a:rPr lang="en-US" dirty="0"/>
              <a:t>There are also concerns about this technology revolutionizing the entertainment industry (e.g., putting dead actors in movies)</a:t>
            </a:r>
          </a:p>
          <a:p>
            <a:r>
              <a:rPr lang="en-US" dirty="0"/>
              <a:t>Possible solutions</a:t>
            </a:r>
          </a:p>
          <a:p>
            <a:pPr lvl="1"/>
            <a:r>
              <a:rPr lang="en-US" dirty="0"/>
              <a:t>Codes of ethics, standards (already exist in photojournalism)</a:t>
            </a:r>
          </a:p>
          <a:p>
            <a:pPr lvl="1"/>
            <a:r>
              <a:rPr lang="en-US" dirty="0"/>
              <a:t>Regulation (including self-regulation by social media companies)</a:t>
            </a:r>
          </a:p>
          <a:p>
            <a:pPr lvl="1"/>
            <a:r>
              <a:rPr lang="en-US" dirty="0"/>
              <a:t>Techniques for spotting manipulated content</a:t>
            </a:r>
          </a:p>
          <a:p>
            <a:r>
              <a:rPr lang="en-US" dirty="0"/>
              <a:t>For detailed discussion and examples, see </a:t>
            </a:r>
            <a:r>
              <a:rPr lang="en-US" dirty="0" err="1"/>
              <a:t>Frédo</a:t>
            </a:r>
            <a:r>
              <a:rPr lang="en-US" dirty="0"/>
              <a:t> Durand, </a:t>
            </a:r>
            <a:r>
              <a:rPr lang="en-US" dirty="0">
                <a:hlinkClick r:id="rId2"/>
              </a:rPr>
              <a:t>Ethics and Computational Photography</a:t>
            </a:r>
            <a:r>
              <a:rPr lang="en-US" dirty="0"/>
              <a:t>, 2019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3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A047-71C4-F641-8B2B-E848732B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for global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A99A9-80C6-2F43-ACD5-4096C408E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42" y="1212574"/>
            <a:ext cx="6521116" cy="496438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Sample of presentation titles:</a:t>
            </a:r>
          </a:p>
          <a:p>
            <a:pPr lvl="1"/>
            <a:r>
              <a:rPr lang="en-US" dirty="0"/>
              <a:t>Predicting deforestation and detecting illegal logging with CV in Chile</a:t>
            </a:r>
          </a:p>
          <a:p>
            <a:pPr lvl="1"/>
            <a:r>
              <a:rPr lang="en-US" dirty="0"/>
              <a:t>A Dataset for Assessing Building Damage from Satellite Imagery</a:t>
            </a:r>
          </a:p>
          <a:p>
            <a:pPr lvl="1"/>
            <a:r>
              <a:rPr lang="en-US" dirty="0"/>
              <a:t>Deep Landscape Features for Improving Vector-borne Disease Prediction</a:t>
            </a:r>
          </a:p>
          <a:p>
            <a:pPr lvl="1"/>
            <a:r>
              <a:rPr lang="en-US" dirty="0"/>
              <a:t>Infant-Prints: Fingerprints for Reducing Infant Mortality</a:t>
            </a:r>
          </a:p>
          <a:p>
            <a:pPr lvl="1"/>
            <a:r>
              <a:rPr lang="en-US" dirty="0"/>
              <a:t>Towards Detecting Dyslexia in Handwriting Using Neural Networks</a:t>
            </a:r>
          </a:p>
          <a:p>
            <a:pPr lvl="1"/>
            <a:r>
              <a:rPr lang="en-US" dirty="0"/>
              <a:t>Intelligent Crop Health and Pest Detection</a:t>
            </a:r>
          </a:p>
          <a:p>
            <a:pPr lvl="1"/>
            <a:r>
              <a:rPr lang="en-US" dirty="0"/>
              <a:t>A rapid malaria diagnosis test using a mobile phone</a:t>
            </a:r>
          </a:p>
          <a:p>
            <a:pPr lvl="1"/>
            <a:r>
              <a:rPr lang="en-US" dirty="0"/>
              <a:t>Eliminating Bonded </a:t>
            </a:r>
            <a:r>
              <a:rPr lang="en-US" dirty="0" err="1"/>
              <a:t>Labour</a:t>
            </a:r>
            <a:r>
              <a:rPr lang="en-US" dirty="0"/>
              <a:t> in Brick Kilns of South Asia</a:t>
            </a:r>
          </a:p>
          <a:p>
            <a:pPr lvl="1"/>
            <a:r>
              <a:rPr lang="en-US" dirty="0"/>
              <a:t>Poverty Prediction Using Satellite Imagery</a:t>
            </a:r>
          </a:p>
          <a:p>
            <a:pPr lvl="1"/>
            <a:r>
              <a:rPr lang="en-US" dirty="0"/>
              <a:t>Computer Vision for Drought Resilience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EB124C-40A7-284A-B7CD-5584DC591D3D}"/>
              </a:ext>
            </a:extLst>
          </p:cNvPr>
          <p:cNvSpPr/>
          <p:nvPr/>
        </p:nvSpPr>
        <p:spPr>
          <a:xfrm>
            <a:off x="4699094" y="6355867"/>
            <a:ext cx="3350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https://www.cv4gc.org/#program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5B7C8-B409-114B-AEE5-C121E063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8" y="1443788"/>
            <a:ext cx="4777185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A88B-47FB-2E4F-8921-6440CD65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footprint of deep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2A9551-970A-284D-9E4E-6990E21F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566" y="1118930"/>
            <a:ext cx="6053285" cy="496411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FE08E7-CD18-A94A-B24A-444D763213BE}"/>
              </a:ext>
            </a:extLst>
          </p:cNvPr>
          <p:cNvSpPr/>
          <p:nvPr/>
        </p:nvSpPr>
        <p:spPr>
          <a:xfrm>
            <a:off x="861388" y="6083043"/>
            <a:ext cx="10479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E. </a:t>
            </a:r>
            <a:r>
              <a:rPr lang="en-US" dirty="0" err="1"/>
              <a:t>Strubell</a:t>
            </a:r>
            <a:r>
              <a:rPr lang="en-US" dirty="0"/>
              <a:t>, A. Ganesh, A. McCallum, </a:t>
            </a:r>
            <a:r>
              <a:rPr lang="en-US" dirty="0">
                <a:hlinkClick r:id="rId3"/>
              </a:rPr>
              <a:t>Energy and Policy Considerations for Deep Learning in NLP</a:t>
            </a:r>
            <a:r>
              <a:rPr lang="en-US" dirty="0"/>
              <a:t>, arXiv:1906.02243, 2019</a:t>
            </a:r>
          </a:p>
        </p:txBody>
      </p:sp>
    </p:spTree>
    <p:extLst>
      <p:ext uri="{BB962C8B-B14F-4D97-AF65-F5344CB8AC3E}">
        <p14:creationId xmlns:p14="http://schemas.microsoft.com/office/powerpoint/2010/main" val="1109296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FC69-C887-AE44-B569-43F489FB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Ethics in computer vision: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6D06B-95D7-7C45-900F-59FB2FC2A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 recognition</a:t>
            </a:r>
          </a:p>
          <a:p>
            <a:r>
              <a:rPr lang="en-US" dirty="0"/>
              <a:t>Dataset and model bias</a:t>
            </a:r>
          </a:p>
          <a:p>
            <a:r>
              <a:rPr lang="en-US" dirty="0"/>
              <a:t>Image manipulation</a:t>
            </a:r>
          </a:p>
          <a:p>
            <a:r>
              <a:rPr lang="en-US" dirty="0"/>
              <a:t>Computer vision for global challenges</a:t>
            </a:r>
          </a:p>
          <a:p>
            <a:r>
              <a:rPr lang="en-US" dirty="0"/>
              <a:t>Carbon footprint</a:t>
            </a:r>
          </a:p>
          <a:p>
            <a:r>
              <a:rPr lang="en-US" dirty="0"/>
              <a:t>AI hype</a:t>
            </a:r>
          </a:p>
          <a:p>
            <a:r>
              <a:rPr lang="en-US" dirty="0"/>
              <a:t>Ethical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63082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884E-F32B-CF4E-9D96-AF7EA492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Green AI?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20815-77BB-A248-ADC1-437D130EF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5" y="1435673"/>
            <a:ext cx="7071706" cy="46973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612996-BD6C-9E4B-9ECD-6D82959177B6}"/>
              </a:ext>
            </a:extLst>
          </p:cNvPr>
          <p:cNvSpPr/>
          <p:nvPr/>
        </p:nvSpPr>
        <p:spPr>
          <a:xfrm>
            <a:off x="1624588" y="6132985"/>
            <a:ext cx="3903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https://arxiv.org/pdf/1907.10597v3.pdf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99AC9D-4CD3-364C-9865-2DADCCE1F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707" y="1689673"/>
            <a:ext cx="4902593" cy="34886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554D24-749A-0945-9445-0982FCA5BBFC}"/>
              </a:ext>
            </a:extLst>
          </p:cNvPr>
          <p:cNvSpPr/>
          <p:nvPr/>
        </p:nvSpPr>
        <p:spPr>
          <a:xfrm>
            <a:off x="7625023" y="5286336"/>
            <a:ext cx="4180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https://openai.com/blog/ai-and-compute/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69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11252B-6500-3340-ACA0-C658289CB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638" y="831850"/>
            <a:ext cx="9065323" cy="49641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923FA-FE68-F549-96D0-2E6FE9F77F1B}"/>
              </a:ext>
            </a:extLst>
          </p:cNvPr>
          <p:cNvSpPr txBox="1"/>
          <p:nvPr/>
        </p:nvSpPr>
        <p:spPr>
          <a:xfrm>
            <a:off x="3035300" y="5987267"/>
            <a:ext cx="2654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Change.org petition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FC1DA-21EA-2C44-BF81-563B564A4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337" y="1961055"/>
            <a:ext cx="3800563" cy="4887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C1D03D-6B76-6743-99E4-08B0BF88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today…</a:t>
            </a:r>
          </a:p>
        </p:txBody>
      </p:sp>
    </p:spTree>
    <p:extLst>
      <p:ext uri="{BB962C8B-B14F-4D97-AF65-F5344CB8AC3E}">
        <p14:creationId xmlns:p14="http://schemas.microsoft.com/office/powerpoint/2010/main" val="1017076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69CF-C5C8-F64D-88CD-77E09471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hype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01A06-5ACA-E344-82C4-96DA2F25E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https://thegradient.pub/an-epidemic-of-ai-misinformation/</a:t>
            </a:r>
            <a:endParaRPr lang="en-US" dirty="0"/>
          </a:p>
          <a:p>
            <a:endParaRPr lang="en-US" dirty="0"/>
          </a:p>
          <a:p>
            <a:r>
              <a:rPr lang="en-US" dirty="0"/>
              <a:t>Summary of concerns:</a:t>
            </a:r>
          </a:p>
          <a:p>
            <a:pPr lvl="1"/>
            <a:r>
              <a:rPr lang="en-US" dirty="0"/>
              <a:t>Hype can corrupt the peer review process and the culture of the entire field</a:t>
            </a:r>
          </a:p>
          <a:p>
            <a:pPr lvl="1"/>
            <a:r>
              <a:rPr lang="en-US" dirty="0"/>
              <a:t>Can even cause public backlash and withdrawal of funding</a:t>
            </a:r>
          </a:p>
          <a:p>
            <a:r>
              <a:rPr lang="en-US" dirty="0"/>
              <a:t>Possible solutions:</a:t>
            </a:r>
          </a:p>
          <a:p>
            <a:pPr lvl="1"/>
            <a:r>
              <a:rPr lang="en-US" dirty="0"/>
              <a:t>Conference policies on press and social media</a:t>
            </a:r>
          </a:p>
          <a:p>
            <a:pPr lvl="1"/>
            <a:r>
              <a:rPr lang="en-US" dirty="0"/>
              <a:t>Self-regulation by researchers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28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1211-0D69-7547-9FA0-EDFE8A5B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Towards ethical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56BA2-86C9-C343-AF0D-F9F1618FC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212574"/>
            <a:ext cx="11112500" cy="496438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http://ai.stanford.edu/blog/ethical-best-practices/</a:t>
            </a:r>
            <a:endParaRPr lang="en-US" dirty="0"/>
          </a:p>
          <a:p>
            <a:r>
              <a:rPr lang="en-US" dirty="0"/>
              <a:t>Concrete recommendations:</a:t>
            </a:r>
          </a:p>
          <a:p>
            <a:pPr lvl="1"/>
            <a:r>
              <a:rPr lang="en-US" dirty="0"/>
              <a:t>Conferences should adopt ethics codes and appoint ethics chairs</a:t>
            </a:r>
          </a:p>
          <a:p>
            <a:pPr lvl="1"/>
            <a:r>
              <a:rPr lang="en-US" dirty="0"/>
              <a:t>Authors should be encouraged to add ethical impacts sections in papers and disclose concerns with released code and data</a:t>
            </a:r>
          </a:p>
          <a:p>
            <a:pPr lvl="1"/>
            <a:r>
              <a:rPr lang="en-US" dirty="0"/>
              <a:t>Authors should be required to disclose funding sources and possible conflicts of interest in papers</a:t>
            </a:r>
          </a:p>
          <a:p>
            <a:pPr lvl="1"/>
            <a:r>
              <a:rPr lang="en-US" dirty="0"/>
              <a:t>Restrict approval and terms of access for sensitive code, datasets, and models</a:t>
            </a:r>
          </a:p>
          <a:p>
            <a:r>
              <a:rPr lang="en-US" dirty="0"/>
              <a:t>What to do if you are working on a topic that has the potential to be misused?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3"/>
              </a:rPr>
              <a:t>GPT-2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controversy</a:t>
            </a:r>
            <a:endParaRPr lang="en-US" dirty="0"/>
          </a:p>
          <a:p>
            <a:r>
              <a:rPr lang="en-US" dirty="0"/>
              <a:t>Bottom line: it is time for computer vision researchers to reject the “view from nowhere”</a:t>
            </a:r>
          </a:p>
          <a:p>
            <a:pPr lvl="1"/>
            <a:r>
              <a:rPr lang="en-US" dirty="0"/>
              <a:t>T. </a:t>
            </a:r>
            <a:r>
              <a:rPr lang="en-US" dirty="0" err="1"/>
              <a:t>Gebru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Chapter on Race and Gender</a:t>
            </a:r>
            <a:r>
              <a:rPr lang="en-US" dirty="0"/>
              <a:t>, </a:t>
            </a:r>
            <a:r>
              <a:rPr lang="en-US" i="1" dirty="0"/>
              <a:t>Oxford Handbook on AI Ethics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60396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Concerns about face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5E5A5-0E14-0A44-A257-8A0D6799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64" y="1805673"/>
            <a:ext cx="5726586" cy="3481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0B934-4062-8242-BF46-B128B0FD8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79"/>
          <a:stretch/>
        </p:blipFill>
        <p:spPr>
          <a:xfrm>
            <a:off x="6813828" y="1908312"/>
            <a:ext cx="5071562" cy="32765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AA8971-9F20-D341-9C18-C3E9A27CD3FE}"/>
              </a:ext>
            </a:extLst>
          </p:cNvPr>
          <p:cNvSpPr/>
          <p:nvPr/>
        </p:nvSpPr>
        <p:spPr>
          <a:xfrm>
            <a:off x="265042" y="6221779"/>
            <a:ext cx="1171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https://www.vox.com/recode/2019/7/18/20698307/facial-recognition-technology-us-government-fight-for-the-future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1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6" y="79513"/>
            <a:ext cx="11863136" cy="954157"/>
          </a:xfrm>
        </p:spPr>
        <p:txBody>
          <a:bodyPr>
            <a:normAutofit fontScale="90000"/>
          </a:bodyPr>
          <a:lstStyle/>
          <a:p>
            <a:r>
              <a:rPr lang="en-US" dirty="0"/>
              <a:t>Fears of universal mass surveillance (and dubious claims)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E1643-7628-934F-A984-4DC2EE5F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761" y="1467106"/>
            <a:ext cx="9392478" cy="41456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81E6AF-852D-284D-BEA1-6D252B522C46}"/>
              </a:ext>
            </a:extLst>
          </p:cNvPr>
          <p:cNvSpPr/>
          <p:nvPr/>
        </p:nvSpPr>
        <p:spPr>
          <a:xfrm>
            <a:off x="1686338" y="6117392"/>
            <a:ext cx="9485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https://www.nytimes.com/2020/01/18/technology/clearview-privacy-facial-recognition.html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76761-8623-5A41-8E70-ADDE0A89A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014" y="859406"/>
            <a:ext cx="4585981" cy="5257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3641C0-7952-2044-B50B-9E6D11C3D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238" y="1057390"/>
            <a:ext cx="2273300" cy="45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888DA-8BC1-504E-8B15-949CEA114C84}"/>
              </a:ext>
            </a:extLst>
          </p:cNvPr>
          <p:cNvSpPr/>
          <p:nvPr/>
        </p:nvSpPr>
        <p:spPr>
          <a:xfrm>
            <a:off x="575510" y="6437366"/>
            <a:ext cx="11040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https://www.buzzfeednews.com/article/ryanmac/clearview-ai-nypd-facial-recognition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3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Face recognition in China</a:t>
            </a:r>
          </a:p>
        </p:txBody>
      </p:sp>
      <p:pic>
        <p:nvPicPr>
          <p:cNvPr id="6" name="Picture 5" descr="Screen Shot 2018-01-11 at 12.07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1"/>
            <a:ext cx="9144000" cy="52381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6401" y="6400800"/>
            <a:ext cx="8220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Beijing bets on facial recognition in a big drive for total surveillance</a:t>
            </a:r>
            <a:r>
              <a:rPr lang="en-US" sz="1600" dirty="0"/>
              <a:t> – Washington Post, 1/8/2018</a:t>
            </a:r>
          </a:p>
        </p:txBody>
      </p:sp>
    </p:spTree>
    <p:extLst>
      <p:ext uri="{BB962C8B-B14F-4D97-AF65-F5344CB8AC3E}">
        <p14:creationId xmlns:p14="http://schemas.microsoft.com/office/powerpoint/2010/main" val="303300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Face recognition in China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5433" y="5744818"/>
            <a:ext cx="9081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How China Uses High-Tech Surveillance to Subdue Minorities</a:t>
            </a:r>
            <a:r>
              <a:rPr lang="en-US" sz="1600" dirty="0"/>
              <a:t> – New York Times, 5/22/2019</a:t>
            </a:r>
          </a:p>
          <a:p>
            <a:pPr algn="ctr"/>
            <a:r>
              <a:rPr lang="en-US" sz="1600" dirty="0">
                <a:hlinkClick r:id="rId3"/>
              </a:rPr>
              <a:t>One Month, 500,000 Face Scans: How China Is Using A.I. to Profile a Minority</a:t>
            </a:r>
            <a:r>
              <a:rPr lang="en-US" sz="1600" dirty="0"/>
              <a:t> – New York Times, 4/14/2019</a:t>
            </a:r>
          </a:p>
          <a:p>
            <a:pPr algn="ctr"/>
            <a:r>
              <a:rPr lang="en-US" sz="1600" dirty="0">
                <a:hlinkClick r:id="rId4"/>
              </a:rPr>
              <a:t>China Uses DNA to Map Faces, With Help From the West</a:t>
            </a:r>
            <a:r>
              <a:rPr lang="en-US" sz="1600" dirty="0"/>
              <a:t> – New York Times, 12/3/2019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FEB00-FB5C-0045-A5C3-2D0CC46B6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234" y="935769"/>
            <a:ext cx="7017025" cy="46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8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Face recognition in China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74C02-B154-6446-981A-94BBA59A0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truly dystopian use case…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8563" y="6192079"/>
            <a:ext cx="7739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China City Uses Facial Recognition to Shame Pajama Wearers</a:t>
            </a:r>
            <a:r>
              <a:rPr lang="en-US" sz="1600" dirty="0"/>
              <a:t> – New York Times, 1/21/2020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02511-AC04-4F4B-825A-4E2DE35D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409" y="1872908"/>
            <a:ext cx="6660526" cy="41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FCD2-5E19-0945-83F6-5C3B135D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 Privacy, consent issues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B87AC-81CD-D543-B2AC-2DD5A1141AB5}"/>
              </a:ext>
            </a:extLst>
          </p:cNvPr>
          <p:cNvSpPr/>
          <p:nvPr/>
        </p:nvSpPr>
        <p:spPr>
          <a:xfrm>
            <a:off x="4950140" y="5948480"/>
            <a:ext cx="6959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2"/>
              </a:rPr>
              <a:t>https://www.ft.com/content/cf19b956-60a2-11e9-b285-3acd5d43599e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F64561-59FD-3C4C-A6B8-BD87E8F11362}"/>
              </a:ext>
            </a:extLst>
          </p:cNvPr>
          <p:cNvSpPr txBox="1"/>
          <p:nvPr/>
        </p:nvSpPr>
        <p:spPr>
          <a:xfrm>
            <a:off x="226733" y="5948480"/>
            <a:ext cx="229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https://megapixels.cc/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083D5-41C4-554B-BB71-489F4940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591" y="859335"/>
            <a:ext cx="7608051" cy="5037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7F610-D0E8-A14D-893E-2C6776C52DDD}"/>
              </a:ext>
            </a:extLst>
          </p:cNvPr>
          <p:cNvSpPr txBox="1"/>
          <p:nvPr/>
        </p:nvSpPr>
        <p:spPr>
          <a:xfrm>
            <a:off x="733926" y="6317812"/>
            <a:ext cx="109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also: </a:t>
            </a:r>
            <a:r>
              <a:rPr lang="en-US" dirty="0">
                <a:hlinkClick r:id="rId5"/>
              </a:rPr>
              <a:t>https://www.theregister.co.uk/2020/01/27/ibms_facial_recognition_software_gets_it_in_trouble_again/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3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8163</TotalTime>
  <Words>1643</Words>
  <Application>Microsoft Macintosh PowerPoint</Application>
  <PresentationFormat>Widescreen</PresentationFormat>
  <Paragraphs>170</Paragraphs>
  <Slides>33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Mangal</vt:lpstr>
      <vt:lpstr>Open Sans</vt:lpstr>
      <vt:lpstr>Office Theme</vt:lpstr>
      <vt:lpstr>Computer Vision: Looking Back to Look Forward</vt:lpstr>
      <vt:lpstr>Outline of lectures</vt:lpstr>
      <vt:lpstr>Ethics in computer vision: Outline</vt:lpstr>
      <vt:lpstr>Concerns about face recognition</vt:lpstr>
      <vt:lpstr>Fears of universal mass surveillance (and dubious claims)</vt:lpstr>
      <vt:lpstr>Face recognition in China</vt:lpstr>
      <vt:lpstr>Face recognition in China</vt:lpstr>
      <vt:lpstr>Face recognition in China</vt:lpstr>
      <vt:lpstr>Datasets: Privacy, consent issues</vt:lpstr>
      <vt:lpstr>More reading</vt:lpstr>
      <vt:lpstr>Face recognition: Discussion</vt:lpstr>
      <vt:lpstr>Other potentially sensitive research topics</vt:lpstr>
      <vt:lpstr>Other potentially sensitive research topics</vt:lpstr>
      <vt:lpstr>Biased recognition algorithms</vt:lpstr>
      <vt:lpstr>Bias in face recognition</vt:lpstr>
      <vt:lpstr>Bias in ImageNet</vt:lpstr>
      <vt:lpstr>Bias in ImageNet</vt:lpstr>
      <vt:lpstr>Bias in ImageNet</vt:lpstr>
      <vt:lpstr>Geographical bias in object recognition</vt:lpstr>
      <vt:lpstr>Bias in image captioning datasets</vt:lpstr>
      <vt:lpstr>Bias: Discussion</vt:lpstr>
      <vt:lpstr>Bias reduction techniques</vt:lpstr>
      <vt:lpstr>Bias reduction techniques</vt:lpstr>
      <vt:lpstr>Ethics and photo manipulation</vt:lpstr>
      <vt:lpstr>DeepFakes</vt:lpstr>
      <vt:lpstr>DeepFakes</vt:lpstr>
      <vt:lpstr>DeepFakes: Discussion</vt:lpstr>
      <vt:lpstr>Computer vision for global challenges</vt:lpstr>
      <vt:lpstr>Carbon footprint of deep learning</vt:lpstr>
      <vt:lpstr>Towards Green AI?</vt:lpstr>
      <vt:lpstr>Just today…</vt:lpstr>
      <vt:lpstr>AI hype</vt:lpstr>
      <vt:lpstr>Towards ethical best practices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Looking Back to Look Forward</dc:title>
  <dc:creator>Microsoft Office User</dc:creator>
  <cp:lastModifiedBy>Microsoft Office User</cp:lastModifiedBy>
  <cp:revision>177</cp:revision>
  <dcterms:created xsi:type="dcterms:W3CDTF">2019-12-05T21:38:25Z</dcterms:created>
  <dcterms:modified xsi:type="dcterms:W3CDTF">2020-02-06T17:12:37Z</dcterms:modified>
</cp:coreProperties>
</file>